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58" r:id="rId4"/>
    <p:sldId id="260" r:id="rId5"/>
    <p:sldId id="261" r:id="rId6"/>
    <p:sldId id="262" r:id="rId7"/>
    <p:sldId id="265" r:id="rId8"/>
    <p:sldId id="263" r:id="rId9"/>
    <p:sldId id="266" r:id="rId10"/>
    <p:sldId id="267" r:id="rId11"/>
    <p:sldId id="269" r:id="rId12"/>
    <p:sldId id="270" r:id="rId13"/>
    <p:sldId id="273" r:id="rId14"/>
    <p:sldId id="268" r:id="rId15"/>
    <p:sldId id="277" r:id="rId16"/>
    <p:sldId id="275" r:id="rId17"/>
    <p:sldId id="27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8"/>
  </p:normalViewPr>
  <p:slideViewPr>
    <p:cSldViewPr snapToGrid="0" snapToObjects="1">
      <p:cViewPr varScale="1">
        <p:scale>
          <a:sx n="109" d="100"/>
          <a:sy n="109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ECD20-BC65-5A48-AC74-FD32D4AC2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E4CD2-84DA-4C4B-BC13-3B1F7A6933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6AB9F-350D-4845-97C5-954471351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9D5DB-0668-B647-A3FD-167E17795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EC656-A445-0541-A2C8-62022E137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589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EDEF5-2937-274B-A78C-780085CAC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B2CFF-D682-2449-8E65-2E9942DF4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1570C-6C5E-2D44-8C07-A48E3B366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B4539-2252-8947-AB9F-2AC473FF4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03A3E-F2B6-D041-B82C-9515744F1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9069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BE0EA6-E1D7-F94F-B5D1-C7AD9C0C7B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6C9AD-36D8-D747-92DB-0180B04D2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FF447-AF80-D842-8A35-D1620AD21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6BA80-59BF-0340-B26B-7415FB25A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DF2E0-6A03-EC4B-B83A-07F0F4CC1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051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658C5-3DA0-C649-B801-9D3E7BB13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912B1-F243-0D41-9ED3-EECF2EF51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43F28-0A56-FD4E-B0CE-7B855A3B4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85265C-DFF7-EE41-8416-20ABCAAF8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3E7C8-41D2-F347-82B5-6246B846D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503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1ABF1-B50F-A24A-9720-DFF9A13DE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5894D-56CC-AA45-816E-6BD6DD680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DDA23-F59F-794D-8723-294EA3719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F4587-DB91-2C41-8DB5-1493CC5FE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CDCE3-9E4D-9A4F-832E-5E58BFAF1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1458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010A4-550F-4548-94FE-C5D0A3197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A4A03-8152-5446-8FB2-6FC405C596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CCCAC8-577A-A142-875B-502FF4CA0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A2633A-9DE7-AD40-87C1-5CE859F15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F8447-9244-924F-ACCD-62AD049CD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2949DD-9C96-3C45-84F9-A866F41BD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520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06B2-9C65-4345-8F9B-BC66526E2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750A23-719B-864F-87DC-B5F3D2D5E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1C8FA6-4F02-634B-8CD2-26B86462A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AD79A-524E-084C-8340-1D26BC9724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F835DC-B1A5-BE4D-9709-27438E8545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9FF9A8-F51B-9F4E-8DF1-EA14A94D1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3EDCE3-CA6C-3946-BF94-C629AE262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4D635B-D62B-F446-897F-A7261EAEA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291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74EDB-1190-9945-A34F-BF3A71190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194191-FC0F-114D-9A05-67E38D307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9F81E8-DE3A-4646-B2F3-C5C676502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04F17E-A260-A645-904B-3A920C825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3605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80BC1-44AC-F343-BE18-01D996C76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F40D24-A4F7-A84C-8071-23CC7D851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B78D1A-37E8-F549-AFFB-6917B3956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065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139C-FEE5-934C-B7A9-8889D14F9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C5A03-04AF-BA41-A761-AD9D90CCF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82BD84-15C9-7940-81CD-F3D20D279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C82EE-676F-4046-B375-ECFDB9B8F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99A7D-333F-D249-90EB-9069F53D7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752AF-327D-B64C-8444-848D1BC54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9547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9785B-3C94-1645-AEE6-70FC4DDAE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36F28C-003F-6F4E-A5DB-8FA9939E27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9709CA-86F9-3447-9E27-62CB90DFF7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639EB-5716-1E4A-84C9-6CB2BA2D0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0A46DF-C28C-734F-8939-48AC75D98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C5CDF-B934-B84F-8E91-FB009CDD0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741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94A40E-D7CC-6D45-9D38-EC9360891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C2DAD-E305-9742-81E8-48B059A96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39F44-12D1-5549-9890-01338AB82F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C5804-0033-1B4E-9448-1E50524D214D}" type="datetimeFigureOut">
              <a:rPr lang="en-GB" smtClean="0"/>
              <a:t>04/02/2020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67D8A2-19AC-9145-B2AF-DEA5F90068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198A8-4CDD-4A4A-B347-C7DE9A8E9E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EF28DD-EB34-8741-BC49-18EF2573D8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7775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trapnation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view of a city at night&#10;&#10;Description automatically generated">
            <a:extLst>
              <a:ext uri="{FF2B5EF4-FFF2-40B4-BE49-F238E27FC236}">
                <a16:creationId xmlns:a16="http://schemas.microsoft.com/office/drawing/2014/main" id="{FA6DF3F9-8CBB-7046-B47D-F2518EA781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586" b="414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03A21A-A44E-E444-B4D9-320740C99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NYC </a:t>
            </a:r>
            <a:r>
              <a:rPr lang="en-GB" dirty="0" err="1">
                <a:solidFill>
                  <a:srgbClr val="FFFFFF"/>
                </a:solidFill>
              </a:rPr>
              <a:t>AirBnb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DB0BE-55DC-5C42-A0C7-CB97E5565B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Predicting Price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ACFD78-53F8-844C-905F-7269013BC39A}"/>
              </a:ext>
            </a:extLst>
          </p:cNvPr>
          <p:cNvSpPr/>
          <p:nvPr/>
        </p:nvSpPr>
        <p:spPr>
          <a:xfrm>
            <a:off x="20" y="6172201"/>
            <a:ext cx="12191980" cy="685799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GB" sz="1400" b="0" i="0">
                <a:solidFill>
                  <a:srgbClr val="FFFFFF"/>
                </a:solidFill>
                <a:effectLst/>
              </a:rPr>
              <a:t>Photo by </a:t>
            </a:r>
            <a:r>
              <a:rPr lang="en-GB" sz="1400" b="0" i="0" u="none" strike="noStrike">
                <a:solidFill>
                  <a:srgbClr val="FFFFFF"/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Andre Benz</a:t>
            </a:r>
            <a:r>
              <a:rPr lang="en-GB" sz="1400" b="0" i="0">
                <a:solidFill>
                  <a:srgbClr val="FFFFFF"/>
                </a:solidFill>
                <a:effectLst/>
              </a:rPr>
              <a:t> on </a:t>
            </a:r>
            <a:r>
              <a:rPr lang="en-GB" sz="1400" b="0" i="0" err="1">
                <a:solidFill>
                  <a:srgbClr val="FFFFFF"/>
                </a:solidFill>
                <a:effectLst/>
              </a:rPr>
              <a:t>Unsplash</a:t>
            </a:r>
            <a:endParaRPr lang="en-GB" sz="1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4484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75A052-DDC2-B649-B1C6-66BC28F7388E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Data Visualization </a:t>
            </a:r>
            <a:br>
              <a:rPr lang="en-GB" dirty="0"/>
            </a:br>
            <a:r>
              <a:rPr lang="en-GB" sz="2800" dirty="0"/>
              <a:t>Neighbourhood impact on price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A783FA-4A0D-194D-BB6A-B9742696E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38011"/>
            <a:ext cx="5291666" cy="39819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BF2458-BE2A-1540-A64C-CB22E84AC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545869"/>
            <a:ext cx="5291667" cy="376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16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9E434-ACA7-6C42-A6A9-094CEB82CF25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Data Visualization </a:t>
            </a:r>
            <a:br>
              <a:rPr lang="en-GB" dirty="0"/>
            </a:br>
            <a:r>
              <a:rPr lang="en-GB" sz="2800" dirty="0"/>
              <a:t>Neighbourhood impact on price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F78DF2-E436-4D42-A0D8-40BCD39CE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44" y="1157247"/>
            <a:ext cx="5291666" cy="40745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4A2263-03FA-2243-9AFD-E0BC29EC0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142" y="1203548"/>
            <a:ext cx="5291667" cy="398197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A5B73B3-47E4-E943-B989-9FBBDD5FCE0A}"/>
              </a:ext>
            </a:extLst>
          </p:cNvPr>
          <p:cNvSpPr/>
          <p:nvPr/>
        </p:nvSpPr>
        <p:spPr>
          <a:xfrm>
            <a:off x="3754640" y="5558078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sz="2400" b="0" dirty="0">
                <a:solidFill>
                  <a:srgbClr val="0E101A"/>
                </a:solidFill>
                <a:effectLst/>
              </a:rPr>
              <a:t>For the rest of the analysis, the dataset will be split between lows and higher prices</a:t>
            </a:r>
          </a:p>
        </p:txBody>
      </p:sp>
    </p:spTree>
    <p:extLst>
      <p:ext uri="{BB962C8B-B14F-4D97-AF65-F5344CB8AC3E}">
        <p14:creationId xmlns:p14="http://schemas.microsoft.com/office/powerpoint/2010/main" val="1843276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4E18B-E91A-6B47-B3B9-273ADBE78015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Data Visualization </a:t>
            </a:r>
            <a:br>
              <a:rPr lang="en-GB" dirty="0"/>
            </a:br>
            <a:r>
              <a:rPr lang="en-GB" sz="2800" dirty="0"/>
              <a:t>Room types impact on price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AC758C-F281-3F4A-B300-DFA2B9C67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398323"/>
            <a:ext cx="5291666" cy="4061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AE6290-5636-EA41-8AB3-D15B108C0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444625"/>
            <a:ext cx="5291667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182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A6C71C-90C2-E841-9C5F-1CAB81DC4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385094"/>
            <a:ext cx="5291666" cy="40878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2965E60-12F2-8647-9B35-D5A3053E1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431396"/>
            <a:ext cx="5291667" cy="399520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AA91A4B-FA52-264D-9FA5-381587C87E20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Data Visualization </a:t>
            </a:r>
            <a:br>
              <a:rPr lang="en-GB" dirty="0"/>
            </a:br>
            <a:r>
              <a:rPr lang="en-GB" sz="2800" dirty="0"/>
              <a:t>Reviews number impact on price</a:t>
            </a:r>
          </a:p>
        </p:txBody>
      </p:sp>
    </p:spTree>
    <p:extLst>
      <p:ext uri="{BB962C8B-B14F-4D97-AF65-F5344CB8AC3E}">
        <p14:creationId xmlns:p14="http://schemas.microsoft.com/office/powerpoint/2010/main" val="1627148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CC4732E-0ADC-6348-8E9E-A558FC18D5E2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Data Visualization </a:t>
            </a:r>
            <a:br>
              <a:rPr lang="en-GB" dirty="0"/>
            </a:br>
            <a:r>
              <a:rPr lang="en-GB" sz="2800" dirty="0"/>
              <a:t>Reviews number impact on price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F8C0FC-D462-E849-B51C-B106D4116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85" y="1325563"/>
            <a:ext cx="5294715" cy="40901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93B992-19BA-C14F-ACA1-C24A06FF3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2915" y="1325563"/>
            <a:ext cx="5294716" cy="399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667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C63CE-E9C2-674E-B1AE-FA781D79F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Log10 transform left skewed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Split the dataset into low and high price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Evaluate the model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E4E9089-5189-3049-9A77-E1787286401C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Model</a:t>
            </a:r>
            <a:br>
              <a:rPr lang="en-GB" dirty="0"/>
            </a:br>
            <a:r>
              <a:rPr lang="en-GB" sz="2800" dirty="0"/>
              <a:t>Prepare the </a:t>
            </a:r>
            <a:r>
              <a:rPr lang="en-GB" sz="2800" dirty="0" err="1"/>
              <a:t>datset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062921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20416-607E-C945-AE8A-E5EC518F080B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Model</a:t>
            </a:r>
            <a:br>
              <a:rPr lang="en-GB" dirty="0"/>
            </a:br>
            <a:r>
              <a:rPr lang="en-GB" sz="2800" dirty="0"/>
              <a:t>Multiple linear regression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B46B5D-207B-E54D-BBED-D30F4B4B8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70" y="1994389"/>
            <a:ext cx="1879600" cy="3314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FAD270D-586B-2C4F-B687-BB268251B3DC}"/>
              </a:ext>
            </a:extLst>
          </p:cNvPr>
          <p:cNvSpPr/>
          <p:nvPr/>
        </p:nvSpPr>
        <p:spPr>
          <a:xfrm>
            <a:off x="2590801" y="2784121"/>
            <a:ext cx="239150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Price mean: 1.92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Price std: 0.2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RMSE: 0.14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R2 score train: 0.54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R2 score test: 0.52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38D591-E19A-B54A-8764-4603F8BAB07C}"/>
              </a:ext>
            </a:extLst>
          </p:cNvPr>
          <p:cNvSpPr txBox="1"/>
          <p:nvPr/>
        </p:nvSpPr>
        <p:spPr>
          <a:xfrm>
            <a:off x="1324708" y="1270012"/>
            <a:ext cx="2778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Low price dataset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2225E4-829F-2249-AE66-DAF2322E470A}"/>
              </a:ext>
            </a:extLst>
          </p:cNvPr>
          <p:cNvSpPr txBox="1"/>
          <p:nvPr/>
        </p:nvSpPr>
        <p:spPr>
          <a:xfrm>
            <a:off x="7197969" y="1270012"/>
            <a:ext cx="3294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High price dataset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670392-8A8E-2249-8568-183F4F882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950" y="1878135"/>
            <a:ext cx="2019300" cy="32893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13573D4-5FE1-8642-8928-A1A282D509BD}"/>
              </a:ext>
            </a:extLst>
          </p:cNvPr>
          <p:cNvSpPr/>
          <p:nvPr/>
        </p:nvSpPr>
        <p:spPr>
          <a:xfrm>
            <a:off x="8617929" y="2784121"/>
            <a:ext cx="239150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Price mean: 2.45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Price std: 0.2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RMSE: 0.2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R2 score train: 0.09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R2 score test: 0.05</a:t>
            </a:r>
          </a:p>
        </p:txBody>
      </p:sp>
    </p:spTree>
    <p:extLst>
      <p:ext uri="{BB962C8B-B14F-4D97-AF65-F5344CB8AC3E}">
        <p14:creationId xmlns:p14="http://schemas.microsoft.com/office/powerpoint/2010/main" val="895747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011D8-39AA-5C45-84E4-A4FEE016CB08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Model</a:t>
            </a:r>
            <a:br>
              <a:rPr lang="en-GB" dirty="0"/>
            </a:br>
            <a:r>
              <a:rPr lang="en-GB" sz="2800" dirty="0"/>
              <a:t>Random forest regression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25EA0C-B747-0A47-9F8E-BF452597E47C}"/>
              </a:ext>
            </a:extLst>
          </p:cNvPr>
          <p:cNvSpPr txBox="1"/>
          <p:nvPr/>
        </p:nvSpPr>
        <p:spPr>
          <a:xfrm>
            <a:off x="1324708" y="1270012"/>
            <a:ext cx="2778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Low price dataset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B93C23-1A47-FB45-8A3F-52EA09177A27}"/>
              </a:ext>
            </a:extLst>
          </p:cNvPr>
          <p:cNvSpPr txBox="1"/>
          <p:nvPr/>
        </p:nvSpPr>
        <p:spPr>
          <a:xfrm>
            <a:off x="7197969" y="1270012"/>
            <a:ext cx="3294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High price dataset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94D123-734C-1041-88CB-7F848FE06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62" y="1925760"/>
            <a:ext cx="1905000" cy="3403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0802DD5-30AD-2944-9BA2-55FE55C8C08B}"/>
              </a:ext>
            </a:extLst>
          </p:cNvPr>
          <p:cNvSpPr/>
          <p:nvPr/>
        </p:nvSpPr>
        <p:spPr>
          <a:xfrm>
            <a:off x="2713892" y="2888896"/>
            <a:ext cx="245012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Price mean: 1.92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Price std: 0.2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RMSE: 0.13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R2 score train: 0.62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R2 score test: 0.55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66123B-39F3-C14A-A2A3-35A25A62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104" y="1845254"/>
            <a:ext cx="2019300" cy="33401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382A6E1-2E9C-4E47-ADE0-BF0FA81D1303}"/>
              </a:ext>
            </a:extLst>
          </p:cNvPr>
          <p:cNvSpPr/>
          <p:nvPr/>
        </p:nvSpPr>
        <p:spPr>
          <a:xfrm>
            <a:off x="8430725" y="2776640"/>
            <a:ext cx="245012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Price mean: 2.45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Price std: 0.2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RMSE: 0.19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R2 score train: 0.29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R2 score test: 0.16</a:t>
            </a:r>
          </a:p>
        </p:txBody>
      </p:sp>
    </p:spTree>
    <p:extLst>
      <p:ext uri="{BB962C8B-B14F-4D97-AF65-F5344CB8AC3E}">
        <p14:creationId xmlns:p14="http://schemas.microsoft.com/office/powerpoint/2010/main" val="2400727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F7447-6B71-1B43-8917-D8036A162FED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/>
              <a:t>Exploratory Data Analysis</a:t>
            </a:r>
            <a:br>
              <a:rPr lang="en-GB"/>
            </a:br>
            <a:r>
              <a:rPr lang="en-GB" sz="2800"/>
              <a:t>Dataset codebook</a:t>
            </a:r>
            <a:endParaRPr lang="en-GB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B07B35-31CE-5B47-8444-F29DD870ADA1}"/>
              </a:ext>
            </a:extLst>
          </p:cNvPr>
          <p:cNvSpPr/>
          <p:nvPr/>
        </p:nvSpPr>
        <p:spPr>
          <a:xfrm>
            <a:off x="2825260" y="1204189"/>
            <a:ext cx="7420709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>
                <a:effectLst/>
                <a:latin typeface="Inter"/>
              </a:rPr>
              <a:t>id</a:t>
            </a:r>
            <a:r>
              <a:rPr lang="en-GB" sz="2000" b="0" i="0" dirty="0">
                <a:effectLst/>
                <a:latin typeface="Inter"/>
              </a:rPr>
              <a:t>: listing ID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>
                <a:effectLst/>
                <a:latin typeface="Inter"/>
              </a:rPr>
              <a:t>name</a:t>
            </a:r>
            <a:r>
              <a:rPr lang="en-GB" sz="2000" b="0" i="0" dirty="0">
                <a:effectLst/>
                <a:latin typeface="Inter"/>
              </a:rPr>
              <a:t>: name of the listing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 err="1">
                <a:effectLst/>
                <a:latin typeface="Inter"/>
              </a:rPr>
              <a:t>host_id</a:t>
            </a:r>
            <a:r>
              <a:rPr lang="en-GB" sz="2000" b="0" i="0" dirty="0">
                <a:effectLst/>
                <a:latin typeface="Inter"/>
              </a:rPr>
              <a:t>: host ID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 err="1">
                <a:effectLst/>
                <a:latin typeface="Inter"/>
              </a:rPr>
              <a:t>host_name</a:t>
            </a:r>
            <a:r>
              <a:rPr lang="en-GB" sz="2000" b="0" i="0" dirty="0">
                <a:effectLst/>
                <a:latin typeface="Inter"/>
              </a:rPr>
              <a:t>: name of the host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 err="1">
                <a:effectLst/>
                <a:latin typeface="Inter"/>
              </a:rPr>
              <a:t>neighbourhood_group</a:t>
            </a:r>
            <a:r>
              <a:rPr lang="en-GB" sz="2000" b="0" i="0" dirty="0">
                <a:effectLst/>
                <a:latin typeface="Inter"/>
              </a:rPr>
              <a:t>: location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>
                <a:effectLst/>
                <a:latin typeface="Inter"/>
              </a:rPr>
              <a:t>neighbourhood</a:t>
            </a:r>
            <a:r>
              <a:rPr lang="en-GB" sz="2000" b="0" i="0" dirty="0">
                <a:effectLst/>
                <a:latin typeface="Inter"/>
              </a:rPr>
              <a:t>: area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>
                <a:effectLst/>
                <a:latin typeface="Inter"/>
              </a:rPr>
              <a:t>latitude</a:t>
            </a:r>
            <a:r>
              <a:rPr lang="en-GB" sz="2000" b="0" i="0" dirty="0">
                <a:effectLst/>
                <a:latin typeface="Inter"/>
              </a:rPr>
              <a:t>: latitude coordinates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>
                <a:effectLst/>
                <a:latin typeface="Inter"/>
              </a:rPr>
              <a:t>longitude</a:t>
            </a:r>
            <a:r>
              <a:rPr lang="en-GB" sz="2000" b="0" i="0" dirty="0">
                <a:effectLst/>
                <a:latin typeface="Inter"/>
              </a:rPr>
              <a:t>: longitude coordinates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 err="1">
                <a:effectLst/>
                <a:latin typeface="Inter"/>
              </a:rPr>
              <a:t>room_type</a:t>
            </a:r>
            <a:r>
              <a:rPr lang="en-GB" sz="2000" b="0" i="0" dirty="0">
                <a:effectLst/>
                <a:latin typeface="Inter"/>
              </a:rPr>
              <a:t>: listing space type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>
                <a:effectLst/>
                <a:latin typeface="Inter"/>
              </a:rPr>
              <a:t>price</a:t>
            </a:r>
            <a:r>
              <a:rPr lang="en-GB" sz="2000" b="0" i="0" dirty="0">
                <a:effectLst/>
                <a:latin typeface="Inter"/>
              </a:rPr>
              <a:t>: price in dollars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 err="1">
                <a:effectLst/>
                <a:latin typeface="Inter"/>
              </a:rPr>
              <a:t>minimum_nights</a:t>
            </a:r>
            <a:r>
              <a:rPr lang="en-GB" sz="2000" b="0" i="0" dirty="0">
                <a:effectLst/>
                <a:latin typeface="Inter"/>
              </a:rPr>
              <a:t>: amount of nights minimum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 err="1">
                <a:effectLst/>
                <a:latin typeface="Inter"/>
              </a:rPr>
              <a:t>number_of_reviews</a:t>
            </a:r>
            <a:r>
              <a:rPr lang="en-GB" sz="2000" b="0" i="0" dirty="0">
                <a:effectLst/>
                <a:latin typeface="Inter"/>
              </a:rPr>
              <a:t>: number of reviews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 err="1">
                <a:effectLst/>
                <a:latin typeface="Inter"/>
              </a:rPr>
              <a:t>last_review</a:t>
            </a:r>
            <a:r>
              <a:rPr lang="en-GB" sz="2000" b="0" i="0" dirty="0">
                <a:effectLst/>
                <a:latin typeface="Inter"/>
              </a:rPr>
              <a:t>: latest review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 err="1">
                <a:effectLst/>
                <a:latin typeface="Inter"/>
              </a:rPr>
              <a:t>reviews_per_month</a:t>
            </a:r>
            <a:r>
              <a:rPr lang="en-GB" sz="2000" b="0" i="0" dirty="0">
                <a:effectLst/>
                <a:latin typeface="Inter"/>
              </a:rPr>
              <a:t>: number of reviews per month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 err="1">
                <a:effectLst/>
                <a:latin typeface="Inter"/>
              </a:rPr>
              <a:t>calculated_host_listings_count</a:t>
            </a:r>
            <a:r>
              <a:rPr lang="en-GB" sz="2000" b="0" i="0" dirty="0">
                <a:effectLst/>
                <a:latin typeface="Inter"/>
              </a:rPr>
              <a:t>: amount of listing per host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i="0" dirty="0">
                <a:effectLst/>
                <a:latin typeface="Inter"/>
              </a:rPr>
              <a:t>availability_365</a:t>
            </a:r>
            <a:r>
              <a:rPr lang="en-GB" sz="2000" b="0" i="0" dirty="0">
                <a:effectLst/>
                <a:latin typeface="Inter"/>
              </a:rPr>
              <a:t>: number of days when listing is available for booking</a:t>
            </a:r>
          </a:p>
        </p:txBody>
      </p:sp>
    </p:spTree>
    <p:extLst>
      <p:ext uri="{BB962C8B-B14F-4D97-AF65-F5344CB8AC3E}">
        <p14:creationId xmlns:p14="http://schemas.microsoft.com/office/powerpoint/2010/main" val="593405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2DAF8-43DC-8D49-9C18-D6F8E0765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Exploratory Data Analysis</a:t>
            </a:r>
            <a:br>
              <a:rPr lang="en-GB" dirty="0"/>
            </a:br>
            <a:r>
              <a:rPr lang="en-GB" sz="2800" dirty="0"/>
              <a:t>Visualize the shape of the distribution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2F11D0-C58D-8340-AD6A-32A59A3C5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8375" y="1278671"/>
            <a:ext cx="5555250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932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72CAF-318D-654B-BFE0-7605E28CD208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Exploratory Data Analysis</a:t>
            </a:r>
            <a:br>
              <a:rPr lang="en-GB" dirty="0"/>
            </a:br>
            <a:r>
              <a:rPr lang="en-GB" sz="2800" dirty="0"/>
              <a:t>Visualize the shape of continuous data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9CC5D3-BA5E-5B48-8DF8-F7FCF1122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708" y="1102824"/>
            <a:ext cx="6748585" cy="515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817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951F8-B772-FC45-AE52-0D7A6321D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650" y="1044209"/>
            <a:ext cx="7378700" cy="54102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0AC8C70-1D4A-7141-830E-88B1280C0078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Exploratory Data Analysis</a:t>
            </a:r>
            <a:br>
              <a:rPr lang="en-GB" dirty="0"/>
            </a:br>
            <a:r>
              <a:rPr lang="en-GB" sz="2800" dirty="0"/>
              <a:t>Visualize the shape of continuous data </a:t>
            </a:r>
          </a:p>
        </p:txBody>
      </p:sp>
    </p:spTree>
    <p:extLst>
      <p:ext uri="{BB962C8B-B14F-4D97-AF65-F5344CB8AC3E}">
        <p14:creationId xmlns:p14="http://schemas.microsoft.com/office/powerpoint/2010/main" val="899955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F8CA8-7166-9749-B65A-AF13DA96D545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Exploratory Data Analysis</a:t>
            </a:r>
            <a:br>
              <a:rPr lang="en-GB" dirty="0"/>
            </a:br>
            <a:r>
              <a:rPr lang="en-GB" sz="2800" dirty="0"/>
              <a:t>Visualize the shape of continuous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D5EDB-6AB9-8146-82B4-3AB586CBFBF9}"/>
              </a:ext>
            </a:extLst>
          </p:cNvPr>
          <p:cNvSpPr txBox="1">
            <a:spLocks/>
          </p:cNvSpPr>
          <p:nvPr/>
        </p:nvSpPr>
        <p:spPr>
          <a:xfrm>
            <a:off x="838200" y="1429177"/>
            <a:ext cx="10515600" cy="10209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Most features are left-skewed.</a:t>
            </a:r>
          </a:p>
          <a:p>
            <a:r>
              <a:rPr lang="en-GB" dirty="0"/>
              <a:t>I used a log transform before building the model.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2624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70A97D2-AECC-744D-ACD6-BCB81BF3D8CB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Exploratory Data Analysis</a:t>
            </a:r>
            <a:br>
              <a:rPr lang="en-GB" dirty="0"/>
            </a:br>
            <a:r>
              <a:rPr lang="en-GB" sz="2800" dirty="0"/>
              <a:t>Visualize the categorical features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1A063D-67BE-4F4B-A7D6-811F2C719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68" y="2091243"/>
            <a:ext cx="3537345" cy="24407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75E15F-8A5C-764B-BB1D-4464C05E9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098" y="2091243"/>
            <a:ext cx="3517120" cy="24268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0A0DEF8-EA27-1544-8F96-B838695558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7903" y="1816853"/>
            <a:ext cx="3517119" cy="27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158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C314445-614E-4F4D-90CF-14947D483F8F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Data Visualization </a:t>
            </a:r>
            <a:br>
              <a:rPr lang="en-GB" dirty="0"/>
            </a:br>
            <a:r>
              <a:rPr lang="en-GB" sz="2800" dirty="0"/>
              <a:t>Correlation between features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BC4E64-E033-4446-9496-5B3E7237B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692" y="1062000"/>
            <a:ext cx="6508616" cy="57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253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17BF6-7498-F844-B4BB-611344784B9F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Data Visualization </a:t>
            </a:r>
            <a:br>
              <a:rPr lang="en-GB" dirty="0"/>
            </a:br>
            <a:r>
              <a:rPr lang="en-GB" sz="2800" dirty="0"/>
              <a:t>Neighbourhood group and room type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B532F00-B0A0-224A-A73F-B621FD39B4FA}"/>
              </a:ext>
            </a:extLst>
          </p:cNvPr>
          <p:cNvGrpSpPr/>
          <p:nvPr/>
        </p:nvGrpSpPr>
        <p:grpSpPr>
          <a:xfrm>
            <a:off x="326505" y="1446212"/>
            <a:ext cx="11538990" cy="3603600"/>
            <a:chOff x="247654" y="1446212"/>
            <a:chExt cx="11538990" cy="36036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A495BDF-9A1C-7A42-9E35-4AB9A33D4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7654" y="1446212"/>
              <a:ext cx="5769495" cy="36036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F3016D4-ECB0-684E-9ECD-11F5071C3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7149" y="1446212"/>
              <a:ext cx="5769495" cy="3603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1872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387</Words>
  <Application>Microsoft Macintosh PowerPoint</Application>
  <PresentationFormat>Widescreen</PresentationFormat>
  <Paragraphs>65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Inter</vt:lpstr>
      <vt:lpstr>Office Theme</vt:lpstr>
      <vt:lpstr>NYC AirBnb</vt:lpstr>
      <vt:lpstr>PowerPoint Presentation</vt:lpstr>
      <vt:lpstr>Exploratory Data Analysis Visualize the shape of the distribution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 AirBnb</dc:title>
  <dc:creator>Guesdon, William</dc:creator>
  <cp:lastModifiedBy>Guesdon, William</cp:lastModifiedBy>
  <cp:revision>15</cp:revision>
  <dcterms:created xsi:type="dcterms:W3CDTF">2020-02-04T21:36:46Z</dcterms:created>
  <dcterms:modified xsi:type="dcterms:W3CDTF">2020-02-04T21:54:27Z</dcterms:modified>
</cp:coreProperties>
</file>